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65" r:id="rId2"/>
    <p:sldId id="737" r:id="rId3"/>
    <p:sldId id="706" r:id="rId4"/>
    <p:sldId id="812" r:id="rId5"/>
    <p:sldId id="459" r:id="rId6"/>
    <p:sldId id="545" r:id="rId7"/>
    <p:sldId id="546" r:id="rId8"/>
    <p:sldId id="554" r:id="rId9"/>
    <p:sldId id="635" r:id="rId10"/>
    <p:sldId id="733" r:id="rId11"/>
    <p:sldId id="734" r:id="rId12"/>
    <p:sldId id="735" r:id="rId13"/>
    <p:sldId id="736" r:id="rId14"/>
    <p:sldId id="663" r:id="rId15"/>
    <p:sldId id="811" r:id="rId16"/>
    <p:sldId id="348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73" autoAdjust="0"/>
    <p:restoredTop sz="99388" autoAdjust="0"/>
  </p:normalViewPr>
  <p:slideViewPr>
    <p:cSldViewPr snapToGrid="0" snapToObjects="1">
      <p:cViewPr varScale="1">
        <p:scale>
          <a:sx n="131" d="100"/>
          <a:sy n="131" d="100"/>
        </p:scale>
        <p:origin x="1888" y="184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2/13/20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2/13/20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Spatiotemporal variability means we must estimate the atmosphere independently in each spectrum.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40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atmospheric state specified,  We can get optical constants via linear lookup table interpolation (note: T=transmission, S=spherical sky albedo, </a:t>
            </a:r>
            <a:r>
              <a:rPr lang="en-US" dirty="0" err="1"/>
              <a:t>rho_a</a:t>
            </a:r>
            <a:r>
              <a:rPr lang="en-US" dirty="0"/>
              <a:t> is the path reflectance).</a:t>
            </a:r>
          </a:p>
          <a:p>
            <a:endParaRPr lang="en-US" dirty="0"/>
          </a:p>
          <a:p>
            <a:r>
              <a:rPr lang="en-US" dirty="0"/>
              <a:t>This is just one of several similar functional approximations to the actual radiative transfer solution. With atmosphere specified, we can invert it algebraically to recover the surface reflectance.</a:t>
            </a:r>
          </a:p>
          <a:p>
            <a:endParaRPr lang="en-US" dirty="0"/>
          </a:p>
          <a:p>
            <a:r>
              <a:rPr lang="en-US" dirty="0"/>
              <a:t>The conventional strategy  is limited in sever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02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atmospheric state specified,  We can get optical constants via linear lookup table interpolation (note: T=transmission, S=spherical sky albedo, </a:t>
            </a:r>
            <a:r>
              <a:rPr lang="en-US" dirty="0" err="1"/>
              <a:t>rho_a</a:t>
            </a:r>
            <a:r>
              <a:rPr lang="en-US" dirty="0"/>
              <a:t> is the path reflectance).</a:t>
            </a:r>
          </a:p>
          <a:p>
            <a:endParaRPr lang="en-US" dirty="0"/>
          </a:p>
          <a:p>
            <a:r>
              <a:rPr lang="en-US" dirty="0"/>
              <a:t>This is just one of several similar functional approximations to the actual radiative transfer solution. With atmosphere specified, we can invert it algebraically to recover the surface reflectance.</a:t>
            </a:r>
          </a:p>
          <a:p>
            <a:endParaRPr lang="en-US" dirty="0"/>
          </a:p>
          <a:p>
            <a:r>
              <a:rPr lang="en-US" dirty="0"/>
              <a:t>The conventional strategy  is limited in sever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62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atmospheric state specified,  We can get optical constants via linear lookup table interpolation (note: T=transmission, S=spherical sky albedo, </a:t>
            </a:r>
            <a:r>
              <a:rPr lang="en-US" dirty="0" err="1"/>
              <a:t>rho_a</a:t>
            </a:r>
            <a:r>
              <a:rPr lang="en-US" dirty="0"/>
              <a:t> is the path reflectance).</a:t>
            </a:r>
          </a:p>
          <a:p>
            <a:endParaRPr lang="en-US" dirty="0"/>
          </a:p>
          <a:p>
            <a:r>
              <a:rPr lang="en-US" dirty="0"/>
              <a:t>This is just one of several similar functional approximations to the actual radiative transfer solution. With atmosphere specified, we can invert it algebraically to recover the surface reflectance.</a:t>
            </a:r>
          </a:p>
          <a:p>
            <a:endParaRPr lang="en-US" dirty="0"/>
          </a:p>
          <a:p>
            <a:r>
              <a:rPr lang="en-US" dirty="0"/>
              <a:t>The conventional strategy  is limited in sever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4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atmospheric state specified,  We can get optical constants via linear lookup table interpolation (note: T=transmission, S=spherical sky albedo, </a:t>
            </a:r>
            <a:r>
              <a:rPr lang="en-US" dirty="0" err="1"/>
              <a:t>rho_a</a:t>
            </a:r>
            <a:r>
              <a:rPr lang="en-US" dirty="0"/>
              <a:t> is the path reflectance).</a:t>
            </a:r>
          </a:p>
          <a:p>
            <a:endParaRPr lang="en-US" dirty="0"/>
          </a:p>
          <a:p>
            <a:r>
              <a:rPr lang="en-US" dirty="0"/>
              <a:t>This is just one of several similar functional approximations to the actual radiative transfer solution. With atmosphere specified, we can invert it algebraically to recover the surface reflectance.</a:t>
            </a:r>
          </a:p>
          <a:p>
            <a:endParaRPr lang="en-US" dirty="0"/>
          </a:p>
          <a:p>
            <a:r>
              <a:rPr lang="en-US" dirty="0"/>
              <a:t>The conventional strategy  is limited in sever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85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Posterior uncertainty predictions (grey envelopes) accurately predict and capture our actual discrepancies!</a:t>
            </a:r>
          </a:p>
          <a:p>
            <a:endParaRPr lang="en-US" dirty="0"/>
          </a:p>
          <a:p>
            <a:r>
              <a:rPr lang="en-US" dirty="0"/>
              <a:t>This demonstrates a closed account of the uncertainty in the system.  To our knowledge, this is the first time it has been done for VSWIR imaging spectroscopy.</a:t>
            </a:r>
          </a:p>
          <a:p>
            <a:endParaRPr lang="en-US" dirty="0"/>
          </a:p>
          <a:p>
            <a:r>
              <a:rPr lang="en-US" dirty="0"/>
              <a:t>Note: we also account for the uncertainty in the surface measurement, which is a significant contributor to the confidence bands.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75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0ABE-6EE6-2C40-A3D2-1EBEA7A5680C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A79D1-1E76-154C-B3AF-9203AEAAC74C}" type="datetime1">
              <a:rPr lang="en-US" smtClean="0"/>
              <a:t>2/13/20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63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600" y="6096000"/>
            <a:ext cx="1447800" cy="298450"/>
          </a:xfrm>
        </p:spPr>
        <p:txBody>
          <a:bodyPr/>
          <a:lstStyle/>
          <a:p>
            <a:fld id="{80A75975-8D5E-614D-88F0-036869156645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400801"/>
            <a:ext cx="7086600" cy="228600"/>
          </a:xfrm>
        </p:spPr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6356351"/>
            <a:ext cx="457200" cy="273050"/>
          </a:xfrm>
        </p:spPr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19800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03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356349"/>
            <a:ext cx="1447800" cy="365125"/>
          </a:xfrm>
        </p:spPr>
        <p:txBody>
          <a:bodyPr/>
          <a:lstStyle/>
          <a:p>
            <a:r>
              <a:rPr lang="en-US"/>
              <a:t>5 March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3000" y="5991224"/>
            <a:ext cx="2133600" cy="365125"/>
          </a:xfrm>
        </p:spPr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51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DB41E-7B1E-004D-95F2-5C7252FED580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4719C-2497-D546-83D1-6EE09713EC74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517FD-CC62-3941-B741-E965A79E54F2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79F9A-70AC-A64C-915B-D332EDC8089E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2" r:id="rId11"/>
    <p:sldLayoutId id="2147483703" r:id="rId12"/>
    <p:sldLayoutId id="2147483704" r:id="rId13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e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emf"/><Relationship Id="rId4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emf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613317" y="4959047"/>
            <a:ext cx="8212371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9. The Atmosphere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July 20, 2019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5 March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6EF4EC-D918-4945-9C5C-C0450FF31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391" y="826799"/>
            <a:ext cx="3384104" cy="436031"/>
          </a:xfrm>
        </p:spPr>
        <p:txBody>
          <a:bodyPr/>
          <a:lstStyle/>
          <a:p>
            <a:r>
              <a:rPr lang="en-US" dirty="0"/>
              <a:t>“Classic” atmospheric correction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ube 2"/>
          <p:cNvSpPr/>
          <p:nvPr/>
        </p:nvSpPr>
        <p:spPr>
          <a:xfrm>
            <a:off x="990741" y="3062983"/>
            <a:ext cx="1968557" cy="950559"/>
          </a:xfrm>
          <a:prstGeom prst="cub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Lookup table indexed by H</a:t>
            </a:r>
            <a:r>
              <a:rPr lang="en-US" sz="1200" baseline="-25000" dirty="0"/>
              <a:t>2</a:t>
            </a:r>
            <a:r>
              <a:rPr lang="en-US" sz="1200" dirty="0"/>
              <a:t>O, etc.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4589" y="4213943"/>
            <a:ext cx="2761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1. In advance</a:t>
            </a:r>
            <a:r>
              <a:rPr lang="en-US" sz="1600" dirty="0"/>
              <a:t>, do RTM calculations for a grid of atmospheric conditions: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43CD8C-101E-D14C-AC96-7AD33AE4621A}"/>
                  </a:ext>
                </a:extLst>
              </p:cNvPr>
              <p:cNvSpPr txBox="1"/>
              <p:nvPr/>
            </p:nvSpPr>
            <p:spPr>
              <a:xfrm>
                <a:off x="758285" y="5034686"/>
                <a:ext cx="3061121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Path reflectance of atmosphere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43CD8C-101E-D14C-AC96-7AD33AE46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85" y="5034686"/>
                <a:ext cx="3061121" cy="362984"/>
              </a:xfrm>
              <a:prstGeom prst="rect">
                <a:avLst/>
              </a:prstGeom>
              <a:blipFill>
                <a:blip r:embed="rId3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5CE4E8-34DE-DD46-95BE-E17C92836D9B}"/>
                  </a:ext>
                </a:extLst>
              </p:cNvPr>
              <p:cNvSpPr txBox="1"/>
              <p:nvPr/>
            </p:nvSpPr>
            <p:spPr>
              <a:xfrm>
                <a:off x="845777" y="5327657"/>
                <a:ext cx="2156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 </a:t>
                </a:r>
                <a:r>
                  <a:rPr lang="en-US" sz="1400" dirty="0"/>
                  <a:t>Spherical sky albedo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5CE4E8-34DE-DD46-95BE-E17C92836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77" y="5327657"/>
                <a:ext cx="2156039" cy="369332"/>
              </a:xfrm>
              <a:prstGeom prst="rect">
                <a:avLst/>
              </a:prstGeom>
              <a:blipFill>
                <a:blip r:embed="rId4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F75C6E-F7E9-4245-88B2-54D0DD46DB42}"/>
                  </a:ext>
                </a:extLst>
              </p:cNvPr>
              <p:cNvSpPr txBox="1"/>
              <p:nvPr/>
            </p:nvSpPr>
            <p:spPr>
              <a:xfrm>
                <a:off x="845776" y="5625240"/>
                <a:ext cx="35812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74320" indent="-27432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 </a:t>
                </a:r>
                <a:r>
                  <a:rPr lang="en-US" sz="1400" dirty="0"/>
                  <a:t>Upward/downward transmission along optical path for known geometry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F75C6E-F7E9-4245-88B2-54D0DD46D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76" y="5625240"/>
                <a:ext cx="3581260" cy="584775"/>
              </a:xfrm>
              <a:prstGeom prst="rect">
                <a:avLst/>
              </a:prstGeom>
              <a:blipFill>
                <a:blip r:embed="rId5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1712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5 March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6EF4EC-D918-4945-9C5C-C0450FF31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391" y="826799"/>
            <a:ext cx="3384104" cy="436031"/>
          </a:xfrm>
        </p:spPr>
        <p:txBody>
          <a:bodyPr/>
          <a:lstStyle/>
          <a:p>
            <a:r>
              <a:rPr lang="en-US" dirty="0"/>
              <a:t>“Classic” atmospheric correction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ube 2"/>
          <p:cNvSpPr/>
          <p:nvPr/>
        </p:nvSpPr>
        <p:spPr>
          <a:xfrm>
            <a:off x="990741" y="3062983"/>
            <a:ext cx="1968557" cy="950559"/>
          </a:xfrm>
          <a:prstGeom prst="cub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Lookup table indexed by H</a:t>
            </a:r>
            <a:r>
              <a:rPr lang="en-US" sz="1200" baseline="-25000" dirty="0"/>
              <a:t>2</a:t>
            </a:r>
            <a:r>
              <a:rPr lang="en-US" sz="1200" dirty="0"/>
              <a:t>O, etc. </a:t>
            </a:r>
          </a:p>
        </p:txBody>
      </p:sp>
      <p:pic>
        <p:nvPicPr>
          <p:cNvPr id="26" name="Picture 17" descr="ang20140612t202943_radian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"/>
            <a:ext cx="3384104" cy="2616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14589" y="4213943"/>
            <a:ext cx="2761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1. In advance, </a:t>
            </a:r>
            <a:r>
              <a:rPr lang="en-US" sz="1600" dirty="0"/>
              <a:t>do RTM calculations for a grid of atmospheric conditions: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74519" y="671525"/>
            <a:ext cx="21658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2. Analyze radiance </a:t>
            </a:r>
            <a:r>
              <a:rPr lang="en-US" sz="1600" dirty="0"/>
              <a:t>to estimate this atmosphere (typically using band ratios).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43CD8C-101E-D14C-AC96-7AD33AE4621A}"/>
                  </a:ext>
                </a:extLst>
              </p:cNvPr>
              <p:cNvSpPr txBox="1"/>
              <p:nvPr/>
            </p:nvSpPr>
            <p:spPr>
              <a:xfrm>
                <a:off x="758285" y="5034686"/>
                <a:ext cx="3061121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Path reflectance of atmosphere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43CD8C-101E-D14C-AC96-7AD33AE46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85" y="5034686"/>
                <a:ext cx="3061121" cy="362984"/>
              </a:xfrm>
              <a:prstGeom prst="rect">
                <a:avLst/>
              </a:prstGeom>
              <a:blipFill>
                <a:blip r:embed="rId4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5CE4E8-34DE-DD46-95BE-E17C92836D9B}"/>
                  </a:ext>
                </a:extLst>
              </p:cNvPr>
              <p:cNvSpPr txBox="1"/>
              <p:nvPr/>
            </p:nvSpPr>
            <p:spPr>
              <a:xfrm>
                <a:off x="845777" y="5327657"/>
                <a:ext cx="2156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 </a:t>
                </a:r>
                <a:r>
                  <a:rPr lang="en-US" sz="1400" dirty="0"/>
                  <a:t>Spherical sky albedo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5CE4E8-34DE-DD46-95BE-E17C92836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77" y="5327657"/>
                <a:ext cx="2156039" cy="369332"/>
              </a:xfrm>
              <a:prstGeom prst="rect">
                <a:avLst/>
              </a:prstGeom>
              <a:blipFill>
                <a:blip r:embed="rId5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F75C6E-F7E9-4245-88B2-54D0DD46DB42}"/>
                  </a:ext>
                </a:extLst>
              </p:cNvPr>
              <p:cNvSpPr txBox="1"/>
              <p:nvPr/>
            </p:nvSpPr>
            <p:spPr>
              <a:xfrm>
                <a:off x="845776" y="5625240"/>
                <a:ext cx="35812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74320" indent="-27432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 </a:t>
                </a:r>
                <a:r>
                  <a:rPr lang="en-US" sz="1400" dirty="0"/>
                  <a:t>Upward/downward transmission along optical path for known geometry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F75C6E-F7E9-4245-88B2-54D0DD46D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76" y="5625240"/>
                <a:ext cx="3581260" cy="584775"/>
              </a:xfrm>
              <a:prstGeom prst="rect">
                <a:avLst/>
              </a:prstGeom>
              <a:blipFill>
                <a:blip r:embed="rId6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615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5274771" y="2819400"/>
            <a:ext cx="3259629" cy="13536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3162866" y="3064721"/>
            <a:ext cx="2049967" cy="838200"/>
          </a:xfrm>
          <a:prstGeom prst="rightArrow">
            <a:avLst>
              <a:gd name="adj1" fmla="val 50000"/>
              <a:gd name="adj2" fmla="val 3741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5 March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6EF4EC-D918-4945-9C5C-C0450FF31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391" y="826799"/>
            <a:ext cx="3384104" cy="436031"/>
          </a:xfrm>
        </p:spPr>
        <p:txBody>
          <a:bodyPr/>
          <a:lstStyle/>
          <a:p>
            <a:r>
              <a:rPr lang="en-US" dirty="0"/>
              <a:t>“Classic” atmospheric correction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ube 2"/>
          <p:cNvSpPr/>
          <p:nvPr/>
        </p:nvSpPr>
        <p:spPr>
          <a:xfrm>
            <a:off x="990741" y="3062983"/>
            <a:ext cx="1968557" cy="950559"/>
          </a:xfrm>
          <a:prstGeom prst="cub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Lookup table indexed by H</a:t>
            </a:r>
            <a:r>
              <a:rPr lang="en-US" sz="1200" baseline="-25000" dirty="0"/>
              <a:t>2</a:t>
            </a:r>
            <a:r>
              <a:rPr lang="en-US" sz="1200" dirty="0"/>
              <a:t>O, etc. </a:t>
            </a:r>
          </a:p>
        </p:txBody>
      </p:sp>
      <p:pic>
        <p:nvPicPr>
          <p:cNvPr id="26" name="Picture 17" descr="ang20140612t202943_radianc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67"/>
          <a:stretch/>
        </p:blipFill>
        <p:spPr bwMode="auto">
          <a:xfrm>
            <a:off x="5105400" y="152400"/>
            <a:ext cx="3384104" cy="234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14589" y="4213943"/>
            <a:ext cx="2761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1. In advance, </a:t>
            </a:r>
            <a:r>
              <a:rPr lang="en-US" sz="1600" dirty="0"/>
              <a:t>do RTM calculations for a grid of atmospheric conditions: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74519" y="671525"/>
            <a:ext cx="21658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2. Analyze radiance </a:t>
            </a:r>
            <a:r>
              <a:rPr lang="en-US" sz="1600" dirty="0"/>
              <a:t>to estimate this atmosphere (typically using band ratios).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43CD8C-101E-D14C-AC96-7AD33AE4621A}"/>
                  </a:ext>
                </a:extLst>
              </p:cNvPr>
              <p:cNvSpPr txBox="1"/>
              <p:nvPr/>
            </p:nvSpPr>
            <p:spPr>
              <a:xfrm>
                <a:off x="758285" y="5034686"/>
                <a:ext cx="3061121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Path reflectance of atmosphere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43CD8C-101E-D14C-AC96-7AD33AE46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85" y="5034686"/>
                <a:ext cx="3061121" cy="362984"/>
              </a:xfrm>
              <a:prstGeom prst="rect">
                <a:avLst/>
              </a:prstGeom>
              <a:blipFill>
                <a:blip r:embed="rId4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5CE4E8-34DE-DD46-95BE-E17C92836D9B}"/>
                  </a:ext>
                </a:extLst>
              </p:cNvPr>
              <p:cNvSpPr txBox="1"/>
              <p:nvPr/>
            </p:nvSpPr>
            <p:spPr>
              <a:xfrm>
                <a:off x="845777" y="5327657"/>
                <a:ext cx="2156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 </a:t>
                </a:r>
                <a:r>
                  <a:rPr lang="en-US" sz="1400" dirty="0"/>
                  <a:t>Spherical sky albedo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5CE4E8-34DE-DD46-95BE-E17C92836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77" y="5327657"/>
                <a:ext cx="2156039" cy="369332"/>
              </a:xfrm>
              <a:prstGeom prst="rect">
                <a:avLst/>
              </a:prstGeom>
              <a:blipFill>
                <a:blip r:embed="rId5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F75C6E-F7E9-4245-88B2-54D0DD46DB42}"/>
                  </a:ext>
                </a:extLst>
              </p:cNvPr>
              <p:cNvSpPr txBox="1"/>
              <p:nvPr/>
            </p:nvSpPr>
            <p:spPr>
              <a:xfrm>
                <a:off x="845776" y="5625240"/>
                <a:ext cx="35812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74320" indent="-27432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 </a:t>
                </a:r>
                <a:r>
                  <a:rPr lang="en-US" sz="1400" dirty="0"/>
                  <a:t>Upward/downward transmission along optical path for known geometry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F75C6E-F7E9-4245-88B2-54D0DD46D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76" y="5625240"/>
                <a:ext cx="3581260" cy="584775"/>
              </a:xfrm>
              <a:prstGeom prst="rect">
                <a:avLst/>
              </a:prstGeom>
              <a:blipFill>
                <a:blip r:embed="rId6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9BE48868-FCBE-A442-9848-61165811A681}"/>
              </a:ext>
            </a:extLst>
          </p:cNvPr>
          <p:cNvSpPr txBox="1"/>
          <p:nvPr/>
        </p:nvSpPr>
        <p:spPr>
          <a:xfrm>
            <a:off x="3291289" y="2093449"/>
            <a:ext cx="21658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/>
          </a:p>
          <a:p>
            <a:r>
              <a:rPr lang="en-US" sz="1600" b="1" dirty="0"/>
              <a:t>3. Look up </a:t>
            </a:r>
            <a:r>
              <a:rPr lang="en-US" sz="1600" dirty="0"/>
              <a:t>and/or interpolate optical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6A4300C-2538-754B-951B-85AB5A09F885}"/>
                  </a:ext>
                </a:extLst>
              </p:cNvPr>
              <p:cNvSpPr txBox="1"/>
              <p:nvPr/>
            </p:nvSpPr>
            <p:spPr>
              <a:xfrm>
                <a:off x="6027306" y="3164820"/>
                <a:ext cx="5696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6A4300C-2538-754B-951B-85AB5A09F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306" y="3164820"/>
                <a:ext cx="569639" cy="461665"/>
              </a:xfrm>
              <a:prstGeom prst="rect">
                <a:avLst/>
              </a:prstGeom>
              <a:blipFill>
                <a:blip r:embed="rId7"/>
                <a:stretch>
                  <a:fillRect l="-2222" r="-11111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25B1D05-F145-6244-ACE6-96022D1DB6A3}"/>
                  </a:ext>
                </a:extLst>
              </p:cNvPr>
              <p:cNvSpPr txBox="1"/>
              <p:nvPr/>
            </p:nvSpPr>
            <p:spPr>
              <a:xfrm>
                <a:off x="6687658" y="3188126"/>
                <a:ext cx="4391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25B1D05-F145-6244-ACE6-96022D1DB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658" y="3188126"/>
                <a:ext cx="43915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334019E-BEE5-A74F-BE2F-3C629113F1B4}"/>
                  </a:ext>
                </a:extLst>
              </p:cNvPr>
              <p:cNvSpPr txBox="1"/>
              <p:nvPr/>
            </p:nvSpPr>
            <p:spPr>
              <a:xfrm>
                <a:off x="7315200" y="3179201"/>
                <a:ext cx="4625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74320" indent="-27432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334019E-BEE5-A74F-BE2F-3C629113F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3179201"/>
                <a:ext cx="46259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ight Arrow 41">
            <a:extLst>
              <a:ext uri="{FF2B5EF4-FFF2-40B4-BE49-F238E27FC236}">
                <a16:creationId xmlns:a16="http://schemas.microsoft.com/office/drawing/2014/main" id="{3E99A50C-EEEF-1F47-9EB4-20E59E2CD5F4}"/>
              </a:ext>
            </a:extLst>
          </p:cNvPr>
          <p:cNvSpPr/>
          <p:nvPr/>
        </p:nvSpPr>
        <p:spPr>
          <a:xfrm rot="5400000">
            <a:off x="6712581" y="2216781"/>
            <a:ext cx="367038" cy="8382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30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5274771" y="2819400"/>
            <a:ext cx="3259629" cy="13536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3162866" y="3064721"/>
            <a:ext cx="3923734" cy="838200"/>
          </a:xfrm>
          <a:prstGeom prst="rightArrow">
            <a:avLst>
              <a:gd name="adj1" fmla="val 50000"/>
              <a:gd name="adj2" fmla="val 3741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5400000">
            <a:off x="5743712" y="3185650"/>
            <a:ext cx="2304776" cy="8382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596949" y="3007250"/>
            <a:ext cx="2708851" cy="878950"/>
            <a:chOff x="5171699" y="2998009"/>
            <a:chExt cx="3210301" cy="1041657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07"/>
            <a:stretch/>
          </p:blipFill>
          <p:spPr>
            <a:xfrm>
              <a:off x="6103074" y="2998009"/>
              <a:ext cx="2278926" cy="1004431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698"/>
            <a:stretch/>
          </p:blipFill>
          <p:spPr>
            <a:xfrm>
              <a:off x="5171699" y="3035235"/>
              <a:ext cx="931375" cy="1004431"/>
            </a:xfrm>
            <a:prstGeom prst="rect">
              <a:avLst/>
            </a:prstGeom>
          </p:spPr>
        </p:pic>
      </p:grp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5 March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6EF4EC-D918-4945-9C5C-C0450FF31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391" y="826799"/>
            <a:ext cx="3384104" cy="436031"/>
          </a:xfrm>
        </p:spPr>
        <p:txBody>
          <a:bodyPr/>
          <a:lstStyle/>
          <a:p>
            <a:r>
              <a:rPr lang="en-US" dirty="0"/>
              <a:t>“Classic” atmospheric correction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ube 2"/>
          <p:cNvSpPr/>
          <p:nvPr/>
        </p:nvSpPr>
        <p:spPr>
          <a:xfrm>
            <a:off x="990741" y="3062983"/>
            <a:ext cx="1968557" cy="950559"/>
          </a:xfrm>
          <a:prstGeom prst="cub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Lookup table indexed by H</a:t>
            </a:r>
            <a:r>
              <a:rPr lang="en-US" sz="1200" baseline="-25000" dirty="0"/>
              <a:t>2</a:t>
            </a:r>
            <a:r>
              <a:rPr lang="en-US" sz="1200" dirty="0"/>
              <a:t>O, etc. </a:t>
            </a:r>
          </a:p>
        </p:txBody>
      </p:sp>
      <p:pic>
        <p:nvPicPr>
          <p:cNvPr id="26" name="Picture 17" descr="ang20140612t202943_radianc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"/>
            <a:ext cx="3384104" cy="2616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14589" y="4213943"/>
            <a:ext cx="2761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1. In advance, </a:t>
            </a:r>
            <a:r>
              <a:rPr lang="en-US" sz="1600" dirty="0"/>
              <a:t>do RTM calculations for a grid of atmospheric conditions:</a:t>
            </a:r>
          </a:p>
        </p:txBody>
      </p:sp>
      <p:pic>
        <p:nvPicPr>
          <p:cNvPr id="36" name="Picture 20" descr="ang20140612t202943_reflectance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2" b="12887"/>
          <a:stretch/>
        </p:blipFill>
        <p:spPr bwMode="auto">
          <a:xfrm>
            <a:off x="5095813" y="4599200"/>
            <a:ext cx="3259629" cy="195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86134" y="2762784"/>
            <a:ext cx="1465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TOA reflectance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37622" y="2605548"/>
            <a:ext cx="172675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Surface reflectance</a:t>
            </a:r>
          </a:p>
        </p:txBody>
      </p:sp>
      <p:sp>
        <p:nvSpPr>
          <p:cNvPr id="24" name="Left Brace 23"/>
          <p:cNvSpPr/>
          <p:nvPr/>
        </p:nvSpPr>
        <p:spPr>
          <a:xfrm rot="16200000" flipH="1">
            <a:off x="7816300" y="2858567"/>
            <a:ext cx="147666" cy="22173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Left Brace 24"/>
          <p:cNvSpPr/>
          <p:nvPr/>
        </p:nvSpPr>
        <p:spPr>
          <a:xfrm rot="16200000" flipH="1">
            <a:off x="5791138" y="2888463"/>
            <a:ext cx="211864" cy="56441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Oval 36"/>
          <p:cNvSpPr/>
          <p:nvPr/>
        </p:nvSpPr>
        <p:spPr>
          <a:xfrm>
            <a:off x="3900475" y="4073652"/>
            <a:ext cx="2136317" cy="116350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/>
              <a:t>4. Algebraic Inversion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74519" y="671525"/>
            <a:ext cx="21658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2. Analyze radiance </a:t>
            </a:r>
            <a:r>
              <a:rPr lang="en-US" sz="1600" dirty="0"/>
              <a:t>to estimate this atmosphere (typically using band ratios).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43CD8C-101E-D14C-AC96-7AD33AE4621A}"/>
                  </a:ext>
                </a:extLst>
              </p:cNvPr>
              <p:cNvSpPr txBox="1"/>
              <p:nvPr/>
            </p:nvSpPr>
            <p:spPr>
              <a:xfrm>
                <a:off x="758285" y="5034686"/>
                <a:ext cx="3061121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Path reflectance of atmosphere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43CD8C-101E-D14C-AC96-7AD33AE46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85" y="5034686"/>
                <a:ext cx="3061121" cy="362984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5CE4E8-34DE-DD46-95BE-E17C92836D9B}"/>
                  </a:ext>
                </a:extLst>
              </p:cNvPr>
              <p:cNvSpPr txBox="1"/>
              <p:nvPr/>
            </p:nvSpPr>
            <p:spPr>
              <a:xfrm>
                <a:off x="845777" y="5327657"/>
                <a:ext cx="2156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 </a:t>
                </a:r>
                <a:r>
                  <a:rPr lang="en-US" sz="1400" dirty="0"/>
                  <a:t>Spherical sky albedo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5CE4E8-34DE-DD46-95BE-E17C92836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77" y="5327657"/>
                <a:ext cx="2156039" cy="369332"/>
              </a:xfrm>
              <a:prstGeom prst="rect">
                <a:avLst/>
              </a:prstGeom>
              <a:blipFill>
                <a:blip r:embed="rId7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F75C6E-F7E9-4245-88B2-54D0DD46DB42}"/>
                  </a:ext>
                </a:extLst>
              </p:cNvPr>
              <p:cNvSpPr txBox="1"/>
              <p:nvPr/>
            </p:nvSpPr>
            <p:spPr>
              <a:xfrm>
                <a:off x="845776" y="5625240"/>
                <a:ext cx="35812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74320" indent="-27432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 </a:t>
                </a:r>
                <a:r>
                  <a:rPr lang="en-US" sz="1400" dirty="0"/>
                  <a:t>Upward/downward transmission along optical path for known geometry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F75C6E-F7E9-4245-88B2-54D0DD46D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76" y="5625240"/>
                <a:ext cx="3581260" cy="584775"/>
              </a:xfrm>
              <a:prstGeom prst="rect">
                <a:avLst/>
              </a:prstGeom>
              <a:blipFill>
                <a:blip r:embed="rId8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9BE48868-FCBE-A442-9848-61165811A681}"/>
              </a:ext>
            </a:extLst>
          </p:cNvPr>
          <p:cNvSpPr txBox="1"/>
          <p:nvPr/>
        </p:nvSpPr>
        <p:spPr>
          <a:xfrm>
            <a:off x="3291289" y="2093449"/>
            <a:ext cx="21658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/>
          </a:p>
          <a:p>
            <a:r>
              <a:rPr lang="en-US" sz="1600" b="1" dirty="0"/>
              <a:t>3. Look up </a:t>
            </a:r>
            <a:r>
              <a:rPr lang="en-US" sz="1600" dirty="0"/>
              <a:t>and/or interpolate optical coefficients</a:t>
            </a:r>
          </a:p>
        </p:txBody>
      </p:sp>
    </p:spTree>
    <p:extLst>
      <p:ext uri="{BB962C8B-B14F-4D97-AF65-F5344CB8AC3E}">
        <p14:creationId xmlns:p14="http://schemas.microsoft.com/office/powerpoint/2010/main" val="1652833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5 March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Validating atmospheric correction </a:t>
            </a:r>
            <a:br>
              <a:rPr lang="en-US" dirty="0"/>
            </a:br>
            <a:endParaRPr lang="en-US" sz="1600" dirty="0"/>
          </a:p>
        </p:txBody>
      </p:sp>
      <p:pic>
        <p:nvPicPr>
          <p:cNvPr id="11" name="Picture 10" descr="NASA insignia2Color.eps">
            <a:extLst>
              <a:ext uri="{FF2B5EF4-FFF2-40B4-BE49-F238E27FC236}">
                <a16:creationId xmlns:a16="http://schemas.microsoft.com/office/drawing/2014/main" id="{1327A311-565F-3B4C-BFD8-BAE413605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19800"/>
            <a:ext cx="793954" cy="6565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150A7F-8E6D-604E-ADEB-BDEF9BE87D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" r="6084"/>
          <a:stretch/>
        </p:blipFill>
        <p:spPr>
          <a:xfrm>
            <a:off x="6021216" y="2760429"/>
            <a:ext cx="2031642" cy="28996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B4B17-085D-1E47-A695-021C08459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32" y="2576899"/>
            <a:ext cx="5105400" cy="3367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B4E121-A1F3-7E47-81CF-D1B21EFDA08D}"/>
              </a:ext>
            </a:extLst>
          </p:cNvPr>
          <p:cNvSpPr txBox="1"/>
          <p:nvPr/>
        </p:nvSpPr>
        <p:spPr>
          <a:xfrm>
            <a:off x="6223994" y="5707154"/>
            <a:ext cx="162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Scott Nolte, JPL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D1A33-6930-5A46-ADA6-D47C7E5C0780}"/>
              </a:ext>
            </a:extLst>
          </p:cNvPr>
          <p:cNvSpPr txBox="1"/>
          <p:nvPr/>
        </p:nvSpPr>
        <p:spPr>
          <a:xfrm>
            <a:off x="1809751" y="4188234"/>
            <a:ext cx="2233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[Thompson et al., </a:t>
            </a:r>
            <a:r>
              <a:rPr lang="en-US" i="1" dirty="0" err="1"/>
              <a:t>Surv</a:t>
            </a:r>
            <a:r>
              <a:rPr lang="en-US" i="1" dirty="0"/>
              <a:t>. </a:t>
            </a:r>
            <a:r>
              <a:rPr lang="en-US" i="1" dirty="0" err="1"/>
              <a:t>Geophys</a:t>
            </a:r>
            <a:r>
              <a:rPr lang="en-US" i="1" dirty="0"/>
              <a:t>. </a:t>
            </a:r>
            <a:r>
              <a:rPr lang="en-US" dirty="0"/>
              <a:t>2019]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BABDED-D51D-1049-A226-ACFC14D99BCC}"/>
              </a:ext>
            </a:extLst>
          </p:cNvPr>
          <p:cNvSpPr txBox="1"/>
          <p:nvPr/>
        </p:nvSpPr>
        <p:spPr>
          <a:xfrm>
            <a:off x="549377" y="1024063"/>
            <a:ext cx="81374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 validation experiments involve constraining the terms in the TOA reflectance equation by measuring the surface and atmospheric aerosols in-situ, and then simulating the measurement at sensor. Equivalently, one can invert the radiance using retrieved or measured atmospheres, and evaluate the match with in-situ reflectances. 2-4% error is typical.</a:t>
            </a:r>
          </a:p>
        </p:txBody>
      </p:sp>
    </p:spTree>
    <p:extLst>
      <p:ext uri="{BB962C8B-B14F-4D97-AF65-F5344CB8AC3E}">
        <p14:creationId xmlns:p14="http://schemas.microsoft.com/office/powerpoint/2010/main" val="275095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9F48CC-3668-4E40-B4EA-0741CA05CB9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2/13/20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80D8B1-E6F5-B94A-BE8B-67FA844F05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D061D-8694-1546-B0AB-B0968C45C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576A9E-EE23-6741-B40D-0CD6395774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026" y="1104000"/>
            <a:ext cx="8183005" cy="327905"/>
          </a:xfrm>
        </p:spPr>
        <p:txBody>
          <a:bodyPr/>
          <a:lstStyle/>
          <a:p>
            <a:r>
              <a:rPr lang="en-US" dirty="0"/>
              <a:t>The algebraic formulation assumes the surface is Lambertian, i.e. reflectance is the same in all directions. More sophisticated angle-dependent models exist.  They are particularly useful for complex surfaces like vegetation. Below: the Ross-Li Vegetation BRDF.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8A9256C-8013-3E4A-9DA2-297DFC3ED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5628722" cy="436031"/>
          </a:xfrm>
        </p:spPr>
        <p:txBody>
          <a:bodyPr/>
          <a:lstStyle/>
          <a:p>
            <a:r>
              <a:rPr lang="en-US" dirty="0"/>
              <a:t>Beyond Lambertian surfaces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CDF20-AB52-4843-B6AF-F4C4CEBF5F83}"/>
              </a:ext>
            </a:extLst>
          </p:cNvPr>
          <p:cNvSpPr txBox="1"/>
          <p:nvPr/>
        </p:nvSpPr>
        <p:spPr>
          <a:xfrm>
            <a:off x="591634" y="5951026"/>
            <a:ext cx="804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Image: Ross-Li kernel from </a:t>
            </a:r>
            <a:r>
              <a:rPr lang="en-US" sz="1200" dirty="0" err="1"/>
              <a:t>Lorente</a:t>
            </a:r>
            <a:r>
              <a:rPr lang="en-US" sz="1200" dirty="0"/>
              <a:t> et al.,  The importance of surface reflectance anisotropy for cloud and NO2 retrievals from GOME-2 and OMI, July 2018 Atmospheric Measurement Techniques 11(7):4509-4529</a:t>
            </a:r>
          </a:p>
          <a:p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BF8F79-CE27-9E44-871B-C5E5AE84B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51" y="2933712"/>
            <a:ext cx="7191917" cy="298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11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503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BDA0C5-7186-754E-96F7-4642AA282E26}"/>
              </a:ext>
            </a:extLst>
          </p:cNvPr>
          <p:cNvSpPr txBox="1"/>
          <p:nvPr/>
        </p:nvSpPr>
        <p:spPr>
          <a:xfrm>
            <a:off x="234176" y="4672360"/>
            <a:ext cx="87425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Transform reflectance to simulated radiance for a known observing geometry</a:t>
            </a:r>
          </a:p>
          <a:p>
            <a:r>
              <a:rPr lang="en-US"/>
              <a:t>Apply </a:t>
            </a:r>
            <a:r>
              <a:rPr lang="en-US" dirty="0"/>
              <a:t>basic atmospheric effects of scattering and absorption</a:t>
            </a:r>
          </a:p>
          <a:p>
            <a:r>
              <a:rPr lang="en-US" dirty="0"/>
              <a:t>Invert measured radiances to estimate surface reflectance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06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133DED4-4C6A-1846-BE04-6C915B053427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821F291-CD20-B647-9D22-95806DF01F08}" type="slidenum">
              <a:rPr lang="en-US" smtClean="0"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Spectral Surface Reflectance</a:t>
            </a:r>
          </a:p>
        </p:txBody>
      </p:sp>
      <p:pic>
        <p:nvPicPr>
          <p:cNvPr id="22" name="Picture 20" descr="ang20140612t202943_reflectanc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786" y="4309118"/>
            <a:ext cx="2860963" cy="2211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640080" y="1947153"/>
            <a:ext cx="6064543" cy="4422617"/>
            <a:chOff x="1444154" y="2057400"/>
            <a:chExt cx="5642446" cy="4114800"/>
          </a:xfrm>
        </p:grpSpPr>
        <p:sp>
          <p:nvSpPr>
            <p:cNvPr id="7" name="Cloud 6"/>
            <p:cNvSpPr/>
            <p:nvPr/>
          </p:nvSpPr>
          <p:spPr>
            <a:xfrm>
              <a:off x="2590800" y="3810000"/>
              <a:ext cx="2286000" cy="1449642"/>
            </a:xfrm>
            <a:prstGeom prst="clou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444154" y="5410200"/>
              <a:ext cx="3737446" cy="437339"/>
            </a:xfrm>
            <a:custGeom>
              <a:avLst/>
              <a:gdLst>
                <a:gd name="connsiteX0" fmla="*/ 0 w 4060516"/>
                <a:gd name="connsiteY0" fmla="*/ 437339 h 437339"/>
                <a:gd name="connsiteX1" fmla="*/ 1458023 w 4060516"/>
                <a:gd name="connsiteY1" fmla="*/ 13982 h 437339"/>
                <a:gd name="connsiteX2" fmla="*/ 2367328 w 4060516"/>
                <a:gd name="connsiteY2" fmla="*/ 123741 h 437339"/>
                <a:gd name="connsiteX3" fmla="*/ 2947401 w 4060516"/>
                <a:gd name="connsiteY3" fmla="*/ 343260 h 437339"/>
                <a:gd name="connsiteX4" fmla="*/ 3323665 w 4060516"/>
                <a:gd name="connsiteY4" fmla="*/ 139421 h 437339"/>
                <a:gd name="connsiteX5" fmla="*/ 4060516 w 4060516"/>
                <a:gd name="connsiteY5" fmla="*/ 437339 h 437339"/>
                <a:gd name="connsiteX6" fmla="*/ 4060516 w 4060516"/>
                <a:gd name="connsiteY6" fmla="*/ 437339 h 43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0516" h="437339">
                  <a:moveTo>
                    <a:pt x="0" y="437339"/>
                  </a:moveTo>
                  <a:cubicBezTo>
                    <a:pt x="531734" y="251793"/>
                    <a:pt x="1063468" y="66248"/>
                    <a:pt x="1458023" y="13982"/>
                  </a:cubicBezTo>
                  <a:cubicBezTo>
                    <a:pt x="1852578" y="-38284"/>
                    <a:pt x="2119099" y="68861"/>
                    <a:pt x="2367328" y="123741"/>
                  </a:cubicBezTo>
                  <a:cubicBezTo>
                    <a:pt x="2615557" y="178621"/>
                    <a:pt x="2788012" y="340647"/>
                    <a:pt x="2947401" y="343260"/>
                  </a:cubicBezTo>
                  <a:cubicBezTo>
                    <a:pt x="3106790" y="345873"/>
                    <a:pt x="3138146" y="123741"/>
                    <a:pt x="3323665" y="139421"/>
                  </a:cubicBezTo>
                  <a:cubicBezTo>
                    <a:pt x="3509184" y="155101"/>
                    <a:pt x="4060516" y="437339"/>
                    <a:pt x="4060516" y="437339"/>
                  </a:cubicBezTo>
                  <a:lnTo>
                    <a:pt x="4060516" y="437339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2965268" y="3276600"/>
              <a:ext cx="990600" cy="259080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Sun 9"/>
            <p:cNvSpPr/>
            <p:nvPr/>
          </p:nvSpPr>
          <p:spPr>
            <a:xfrm>
              <a:off x="2431868" y="2514600"/>
              <a:ext cx="685800" cy="762000"/>
            </a:xfrm>
            <a:prstGeom prst="su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3962400" y="3039064"/>
              <a:ext cx="1308706" cy="2828336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876800" y="4419600"/>
              <a:ext cx="1905000" cy="513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Atmospheric gases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b="1" dirty="0">
                  <a:solidFill>
                    <a:srgbClr val="FF0000"/>
                  </a:solidFill>
                </a:rPr>
                <a:t>absorption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  <p:pic>
          <p:nvPicPr>
            <p:cNvPr id="13" name="Picture 12" descr="453011main_ER-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0" y="2057400"/>
              <a:ext cx="2312611" cy="981664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 flipH="1">
              <a:off x="4724400" y="3048000"/>
              <a:ext cx="394306" cy="76200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3124200" y="3124200"/>
              <a:ext cx="1600200" cy="68580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739934" y="5802868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Surface </a:t>
              </a:r>
              <a:r>
                <a:rPr lang="en-US" b="1" dirty="0">
                  <a:solidFill>
                    <a:srgbClr val="FF0000"/>
                  </a:solidFill>
                </a:rPr>
                <a:t>reflectance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3048000" y="3200400"/>
              <a:ext cx="609600" cy="129540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181600" y="3429000"/>
              <a:ext cx="1905000" cy="733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Aerosols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b="1" dirty="0">
                  <a:solidFill>
                    <a:srgbClr val="FF0000"/>
                  </a:solidFill>
                </a:rPr>
                <a:t>absorption </a:t>
              </a:r>
              <a:r>
                <a:rPr lang="en-US" dirty="0">
                  <a:solidFill>
                    <a:srgbClr val="FF0000"/>
                  </a:solidFill>
                </a:rPr>
                <a:t>and </a:t>
              </a:r>
              <a:r>
                <a:rPr lang="en-US" b="1" dirty="0">
                  <a:solidFill>
                    <a:srgbClr val="FF0000"/>
                  </a:solidFill>
                </a:rPr>
                <a:t>scattering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</p:grpSp>
      <p:pic>
        <p:nvPicPr>
          <p:cNvPr id="23" name="Picture 17" descr="ang20140612t202943_radianc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804" y="1193987"/>
            <a:ext cx="2976926" cy="230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949462-ADD4-F34D-AD28-3893DD660D2A}"/>
              </a:ext>
            </a:extLst>
          </p:cNvPr>
          <p:cNvSpPr txBox="1"/>
          <p:nvPr/>
        </p:nvSpPr>
        <p:spPr>
          <a:xfrm>
            <a:off x="544750" y="992221"/>
            <a:ext cx="7529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surface reflectance represents the fraction of incident light reflected in every wavelength.</a:t>
            </a:r>
          </a:p>
        </p:txBody>
      </p:sp>
    </p:spTree>
    <p:extLst>
      <p:ext uri="{BB962C8B-B14F-4D97-AF65-F5344CB8AC3E}">
        <p14:creationId xmlns:p14="http://schemas.microsoft.com/office/powerpoint/2010/main" val="3011954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133DED4-4C6A-1846-BE04-6C915B053427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821F291-CD20-B647-9D22-95806DF01F08}" type="slidenum">
              <a:rPr lang="en-US" smtClean="0"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Spectral Surface Reflectance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949462-ADD4-F34D-AD28-3893DD660D2A}"/>
              </a:ext>
            </a:extLst>
          </p:cNvPr>
          <p:cNvSpPr txBox="1"/>
          <p:nvPr/>
        </p:nvSpPr>
        <p:spPr>
          <a:xfrm>
            <a:off x="454026" y="992221"/>
            <a:ext cx="83981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“Reflectance” is a generic term and can refer to many different physical quantities.  The reflected fraction is dependent on the angle of incoming and outgoing light.  This defines 9 different reflectance quantities depending on whether we are describing properties of an infinitesimal ray, conical area, or hemisphere. [Schaepman-</a:t>
            </a:r>
            <a:r>
              <a:rPr lang="en-US" dirty="0" err="1"/>
              <a:t>Strub</a:t>
            </a:r>
            <a:r>
              <a:rPr lang="en-US" dirty="0"/>
              <a:t> 2006]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F57C16A-E52B-364E-8813-E51CAC36F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43"/>
          <a:stretch/>
        </p:blipFill>
        <p:spPr>
          <a:xfrm>
            <a:off x="1378214" y="2571714"/>
            <a:ext cx="6844772" cy="392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6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5 March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Atmospheric correction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90" y="3238494"/>
            <a:ext cx="7142245" cy="31729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A5DAAE-9B68-2942-AF69-25D9916D9C0B}"/>
              </a:ext>
            </a:extLst>
          </p:cNvPr>
          <p:cNvSpPr txBox="1"/>
          <p:nvPr/>
        </p:nvSpPr>
        <p:spPr>
          <a:xfrm>
            <a:off x="779202" y="2547415"/>
            <a:ext cx="3676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“AVIRIS Classic” imaging spectrometer, visible wavelengths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1BC88-2D69-2947-BD96-EB002D5DE729}"/>
              </a:ext>
            </a:extLst>
          </p:cNvPr>
          <p:cNvSpPr txBox="1"/>
          <p:nvPr/>
        </p:nvSpPr>
        <p:spPr>
          <a:xfrm>
            <a:off x="4154001" y="2551457"/>
            <a:ext cx="453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Retrieved Water vapor </a:t>
            </a:r>
          </a:p>
          <a:p>
            <a:pPr algn="ctr"/>
            <a:r>
              <a:rPr lang="en-US" sz="1600" dirty="0"/>
              <a:t>[Thompson et al., </a:t>
            </a:r>
            <a:r>
              <a:rPr lang="en-US" sz="1600" i="1" dirty="0" err="1"/>
              <a:t>Surv</a:t>
            </a:r>
            <a:r>
              <a:rPr lang="en-US" sz="1600" i="1" dirty="0"/>
              <a:t>. </a:t>
            </a:r>
            <a:r>
              <a:rPr lang="en-US" sz="1600" i="1" dirty="0" err="1"/>
              <a:t>Geophys</a:t>
            </a:r>
            <a:r>
              <a:rPr lang="en-US" sz="1600" i="1" dirty="0"/>
              <a:t>. </a:t>
            </a:r>
            <a:r>
              <a:rPr lang="en-US" sz="1600" dirty="0"/>
              <a:t>2019]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BCC9BF-3A29-D24F-942B-96F9B008EC1E}"/>
              </a:ext>
            </a:extLst>
          </p:cNvPr>
          <p:cNvSpPr txBox="1"/>
          <p:nvPr/>
        </p:nvSpPr>
        <p:spPr>
          <a:xfrm>
            <a:off x="364821" y="948278"/>
            <a:ext cx="8321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Estimating surface reflectance involves estimating atmospheric constituents to remove their distortion of the ground spectrum. </a:t>
            </a:r>
          </a:p>
          <a:p>
            <a:endParaRPr lang="en-US" dirty="0"/>
          </a:p>
          <a:p>
            <a:r>
              <a:rPr lang="en-US" dirty="0"/>
              <a:t>It is important to retrieve the atmosphere directly from the data, because properties like the column water vapor vary on extremely short spatial scales.</a:t>
            </a:r>
          </a:p>
        </p:txBody>
      </p:sp>
    </p:spTree>
    <p:extLst>
      <p:ext uri="{BB962C8B-B14F-4D97-AF65-F5344CB8AC3E}">
        <p14:creationId xmlns:p14="http://schemas.microsoft.com/office/powerpoint/2010/main" val="507332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7B07CA-04E4-8A4A-A410-95CF95876AFA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davidraythompson@gmail.com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821F291-CD20-B647-9D22-95806DF01F08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Atmospheric models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26930" y="4748807"/>
            <a:ext cx="1533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[Thompson et al., </a:t>
            </a:r>
            <a:r>
              <a:rPr lang="en-US" dirty="0" err="1"/>
              <a:t>Surv</a:t>
            </a:r>
            <a:r>
              <a:rPr lang="en-US" dirty="0"/>
              <a:t>. </a:t>
            </a:r>
            <a:r>
              <a:rPr lang="en-US" dirty="0" err="1"/>
              <a:t>Geophys</a:t>
            </a:r>
            <a:r>
              <a:rPr lang="en-US" dirty="0"/>
              <a:t>. 2019]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393392-EA9B-774B-B137-01FE1C60D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3" y="4320222"/>
            <a:ext cx="6755063" cy="2196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99F887-B86E-8744-A85A-AE5A4A3E63F7}"/>
              </a:ext>
            </a:extLst>
          </p:cNvPr>
          <p:cNvSpPr txBox="1"/>
          <p:nvPr/>
        </p:nvSpPr>
        <p:spPr>
          <a:xfrm>
            <a:off x="454027" y="1001948"/>
            <a:ext cx="51160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Typically a stack of homogeneous layers representing vertical distributions of temperature, pressure, the abundance of atmospheric gases and particle aerosols.  </a:t>
            </a:r>
          </a:p>
          <a:p>
            <a:endParaRPr lang="en-US" dirty="0"/>
          </a:p>
          <a:p>
            <a:r>
              <a:rPr lang="en-US" dirty="0"/>
              <a:t>Some gases are well-mixed in the atmosphere (e.g. O</a:t>
            </a:r>
            <a:r>
              <a:rPr lang="en-US" baseline="-25000" dirty="0"/>
              <a:t>2</a:t>
            </a:r>
            <a:r>
              <a:rPr lang="en-US" dirty="0"/>
              <a:t>) while others may be localized.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2AA283-FB5F-E248-B14C-B1FCFAED8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556" y="389077"/>
            <a:ext cx="2863784" cy="38159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87DECC-7F1D-B24C-8E8C-15107EC5EF7F}"/>
              </a:ext>
            </a:extLst>
          </p:cNvPr>
          <p:cNvSpPr txBox="1"/>
          <p:nvPr/>
        </p:nvSpPr>
        <p:spPr>
          <a:xfrm>
            <a:off x="3021451" y="3455396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water vapor is here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44A562D-7139-A448-8505-AB8CDFECAB2E}"/>
              </a:ext>
            </a:extLst>
          </p:cNvPr>
          <p:cNvSpPr/>
          <p:nvPr/>
        </p:nvSpPr>
        <p:spPr>
          <a:xfrm>
            <a:off x="5668209" y="3573027"/>
            <a:ext cx="165468" cy="21103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976BF4-CEA4-534A-B69A-33178796ADDC}"/>
              </a:ext>
            </a:extLst>
          </p:cNvPr>
          <p:cNvSpPr txBox="1"/>
          <p:nvPr/>
        </p:nvSpPr>
        <p:spPr>
          <a:xfrm>
            <a:off x="729575" y="5687526"/>
            <a:ext cx="2002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Atmospheric gas absorptions</a:t>
            </a:r>
          </a:p>
        </p:txBody>
      </p:sp>
    </p:spTree>
    <p:extLst>
      <p:ext uri="{BB962C8B-B14F-4D97-AF65-F5344CB8AC3E}">
        <p14:creationId xmlns:p14="http://schemas.microsoft.com/office/powerpoint/2010/main" val="3581211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20390" y="958466"/>
            <a:ext cx="4838017" cy="62609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7899BE6-06E0-B549-AF37-8CD6FDCE46ED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7</a:t>
            </a:fld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Top of Atmosphere (TOA) reflectance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03989" y="2829960"/>
            <a:ext cx="2611523" cy="2517973"/>
            <a:chOff x="564741" y="514126"/>
            <a:chExt cx="3650440" cy="351967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1396093"/>
              <a:ext cx="2580785" cy="1330467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64741" y="514126"/>
              <a:ext cx="3032072" cy="516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Radiance at sensor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97939" y="2624487"/>
              <a:ext cx="1758853" cy="903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Solar irradiance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51282" y="2743147"/>
              <a:ext cx="1563899" cy="1290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Solar zenith angle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1758279" y="2402211"/>
              <a:ext cx="27722" cy="2124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2867260" y="2539518"/>
              <a:ext cx="86542" cy="2029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2516739" y="1161944"/>
              <a:ext cx="56585" cy="28054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8754079-0962-D147-AB03-B0A3FA7DDBC1}"/>
              </a:ext>
            </a:extLst>
          </p:cNvPr>
          <p:cNvSpPr txBox="1"/>
          <p:nvPr/>
        </p:nvSpPr>
        <p:spPr>
          <a:xfrm>
            <a:off x="454027" y="1001948"/>
            <a:ext cx="8193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convenience, we transform the radiances into a TOA reflectance quantity – the apparent “reflectance” of the Earth and atmosphere, which normalizes out variability in the solar illumination</a:t>
            </a:r>
          </a:p>
        </p:txBody>
      </p:sp>
    </p:spTree>
    <p:extLst>
      <p:ext uri="{BB962C8B-B14F-4D97-AF65-F5344CB8AC3E}">
        <p14:creationId xmlns:p14="http://schemas.microsoft.com/office/powerpoint/2010/main" val="185821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CCCBAF6-8A68-C542-B222-78A7C5D5F9D4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DF5402B-5254-7C46-8EF0-E4EFCAE3BDAA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616757" y="5018469"/>
                <a:ext cx="2759150" cy="972155"/>
              </a:xfrm>
            </p:spPr>
            <p:txBody>
              <a:bodyPr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3DF5402B-5254-7C46-8EF0-E4EFCAE3B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616757" y="5018469"/>
                <a:ext cx="2759150" cy="9721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Estimating “band depths”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2B33E6-EA5B-3741-B672-F5ACB673A1E5}"/>
              </a:ext>
            </a:extLst>
          </p:cNvPr>
          <p:cNvGrpSpPr/>
          <p:nvPr/>
        </p:nvGrpSpPr>
        <p:grpSpPr>
          <a:xfrm>
            <a:off x="3312594" y="2032283"/>
            <a:ext cx="5374206" cy="4152795"/>
            <a:chOff x="3819323" y="2604636"/>
            <a:chExt cx="5031839" cy="388823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391123" y="2032836"/>
              <a:ext cx="3888239" cy="5031839"/>
            </a:xfrm>
            <a:prstGeom prst="rect">
              <a:avLst/>
            </a:prstGeom>
          </p:spPr>
        </p:pic>
        <p:cxnSp>
          <p:nvCxnSpPr>
            <p:cNvPr id="10" name="Straight Connector 9"/>
            <p:cNvCxnSpPr>
              <a:cxnSpLocks/>
            </p:cNvCxnSpPr>
            <p:nvPr/>
          </p:nvCxnSpPr>
          <p:spPr>
            <a:xfrm flipV="1">
              <a:off x="5929489" y="3517342"/>
              <a:ext cx="337183" cy="17267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/>
            </p:cNvCxnSpPr>
            <p:nvPr/>
          </p:nvCxnSpPr>
          <p:spPr>
            <a:xfrm>
              <a:off x="6098080" y="3603677"/>
              <a:ext cx="0" cy="1682975"/>
            </a:xfrm>
            <a:prstGeom prst="straightConnector1">
              <a:avLst/>
            </a:prstGeom>
            <a:ln w="9525">
              <a:solidFill>
                <a:srgbClr val="FF0000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C02D4A-44E4-5747-8870-9A6DB2AB48BE}"/>
                </a:ext>
              </a:extLst>
            </p:cNvPr>
            <p:cNvSpPr txBox="1"/>
            <p:nvPr/>
          </p:nvSpPr>
          <p:spPr>
            <a:xfrm>
              <a:off x="5609381" y="3504192"/>
              <a:ext cx="230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DC9374-C836-E84E-8950-9CDCE72C5A2A}"/>
                </a:ext>
              </a:extLst>
            </p:cNvPr>
            <p:cNvSpPr txBox="1"/>
            <p:nvPr/>
          </p:nvSpPr>
          <p:spPr>
            <a:xfrm>
              <a:off x="6206103" y="3221674"/>
              <a:ext cx="230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AAF8AC-0C10-2346-88AA-E5D3162E1348}"/>
                </a:ext>
              </a:extLst>
            </p:cNvPr>
            <p:cNvSpPr txBox="1"/>
            <p:nvPr/>
          </p:nvSpPr>
          <p:spPr>
            <a:xfrm>
              <a:off x="5912894" y="5462960"/>
              <a:ext cx="239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7DEFE92-25F4-1845-8C7A-FAEDBEC507DF}"/>
              </a:ext>
            </a:extLst>
          </p:cNvPr>
          <p:cNvSpPr txBox="1"/>
          <p:nvPr/>
        </p:nvSpPr>
        <p:spPr>
          <a:xfrm>
            <a:off x="554478" y="1108953"/>
            <a:ext cx="8035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depth of a gas absorption feature is related to its abundance along the optical path from sun, to ground, to sensor.  This quantity can be used to estimate the amount of a variable gas like H</a:t>
            </a:r>
            <a:r>
              <a:rPr lang="en-US" baseline="-25000" dirty="0"/>
              <a:t>2</a:t>
            </a:r>
            <a:r>
              <a:rPr lang="en-US" dirty="0"/>
              <a:t>O vapor.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8CCE65-4EAE-0C4B-A643-1E1774CA57D0}"/>
              </a:ext>
            </a:extLst>
          </p:cNvPr>
          <p:cNvSpPr txBox="1"/>
          <p:nvPr/>
        </p:nvSpPr>
        <p:spPr>
          <a:xfrm>
            <a:off x="802090" y="2488326"/>
            <a:ext cx="27591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classic approach, the continuum-interpolated band ratio, draws a line across the absorption feature and then measures the depth relative to that “continuum.” It is written as: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85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7899BE6-06E0-B549-AF37-8CD6FDCE46ED}" type="datetime1">
              <a:rPr lang="en-US" smtClean="0"/>
              <a:t>2/13/20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9</a:t>
            </a:fld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Decoupled RTM approximation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921101" y="2784143"/>
            <a:ext cx="3971028" cy="3480047"/>
            <a:chOff x="2431868" y="2057400"/>
            <a:chExt cx="4594873" cy="4026761"/>
          </a:xfrm>
        </p:grpSpPr>
        <p:sp>
          <p:nvSpPr>
            <p:cNvPr id="10" name="Cloud 9"/>
            <p:cNvSpPr/>
            <p:nvPr/>
          </p:nvSpPr>
          <p:spPr>
            <a:xfrm>
              <a:off x="2590800" y="3810000"/>
              <a:ext cx="2286000" cy="1449642"/>
            </a:xfrm>
            <a:prstGeom prst="clou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431868" y="5410200"/>
              <a:ext cx="4060516" cy="437339"/>
            </a:xfrm>
            <a:custGeom>
              <a:avLst/>
              <a:gdLst>
                <a:gd name="connsiteX0" fmla="*/ 0 w 4060516"/>
                <a:gd name="connsiteY0" fmla="*/ 437339 h 437339"/>
                <a:gd name="connsiteX1" fmla="*/ 1458023 w 4060516"/>
                <a:gd name="connsiteY1" fmla="*/ 13982 h 437339"/>
                <a:gd name="connsiteX2" fmla="*/ 2367328 w 4060516"/>
                <a:gd name="connsiteY2" fmla="*/ 123741 h 437339"/>
                <a:gd name="connsiteX3" fmla="*/ 2947401 w 4060516"/>
                <a:gd name="connsiteY3" fmla="*/ 343260 h 437339"/>
                <a:gd name="connsiteX4" fmla="*/ 3323665 w 4060516"/>
                <a:gd name="connsiteY4" fmla="*/ 139421 h 437339"/>
                <a:gd name="connsiteX5" fmla="*/ 4060516 w 4060516"/>
                <a:gd name="connsiteY5" fmla="*/ 437339 h 437339"/>
                <a:gd name="connsiteX6" fmla="*/ 4060516 w 4060516"/>
                <a:gd name="connsiteY6" fmla="*/ 437339 h 43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0516" h="437339">
                  <a:moveTo>
                    <a:pt x="0" y="437339"/>
                  </a:moveTo>
                  <a:cubicBezTo>
                    <a:pt x="531734" y="251793"/>
                    <a:pt x="1063468" y="66248"/>
                    <a:pt x="1458023" y="13982"/>
                  </a:cubicBezTo>
                  <a:cubicBezTo>
                    <a:pt x="1852578" y="-38284"/>
                    <a:pt x="2119099" y="68861"/>
                    <a:pt x="2367328" y="123741"/>
                  </a:cubicBezTo>
                  <a:cubicBezTo>
                    <a:pt x="2615557" y="178621"/>
                    <a:pt x="2788012" y="340647"/>
                    <a:pt x="2947401" y="343260"/>
                  </a:cubicBezTo>
                  <a:cubicBezTo>
                    <a:pt x="3106790" y="345873"/>
                    <a:pt x="3138146" y="123741"/>
                    <a:pt x="3323665" y="139421"/>
                  </a:cubicBezTo>
                  <a:cubicBezTo>
                    <a:pt x="3509184" y="155101"/>
                    <a:pt x="4060516" y="437339"/>
                    <a:pt x="4060516" y="437339"/>
                  </a:cubicBezTo>
                  <a:lnTo>
                    <a:pt x="4060516" y="437339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2965268" y="3276600"/>
              <a:ext cx="990600" cy="259080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Sun 12"/>
            <p:cNvSpPr/>
            <p:nvPr/>
          </p:nvSpPr>
          <p:spPr>
            <a:xfrm>
              <a:off x="2431868" y="2514600"/>
              <a:ext cx="685800" cy="762000"/>
            </a:xfrm>
            <a:prstGeom prst="su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3962400" y="3039064"/>
              <a:ext cx="1308706" cy="2828336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876800" y="4482769"/>
              <a:ext cx="2140363" cy="605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H</a:t>
              </a:r>
              <a:r>
                <a:rPr lang="en-US" sz="1400" baseline="-25000" dirty="0">
                  <a:solidFill>
                    <a:srgbClr val="FF0000"/>
                  </a:solidFill>
                </a:rPr>
                <a:t>2</a:t>
              </a:r>
              <a:r>
                <a:rPr lang="en-US" sz="1400" dirty="0">
                  <a:solidFill>
                    <a:srgbClr val="FF0000"/>
                  </a:solidFill>
                </a:rPr>
                <a:t>O column vapor</a:t>
              </a:r>
            </a:p>
            <a:p>
              <a:r>
                <a:rPr lang="en-US" sz="1400" dirty="0">
                  <a:solidFill>
                    <a:srgbClr val="FF0000"/>
                  </a:solidFill>
                </a:rPr>
                <a:t>(</a:t>
              </a:r>
              <a:r>
                <a:rPr lang="en-US" sz="1400" b="1" dirty="0">
                  <a:solidFill>
                    <a:srgbClr val="FF0000"/>
                  </a:solidFill>
                </a:rPr>
                <a:t>absorption</a:t>
              </a:r>
              <a:r>
                <a:rPr lang="en-US" sz="1400" dirty="0">
                  <a:solidFill>
                    <a:srgbClr val="FF0000"/>
                  </a:solidFill>
                </a:rPr>
                <a:t>)</a:t>
              </a:r>
            </a:p>
          </p:txBody>
        </p:sp>
        <p:pic>
          <p:nvPicPr>
            <p:cNvPr id="16" name="Picture 15" descr="453011main_ER-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0" y="2057400"/>
              <a:ext cx="2312611" cy="981664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>
              <a:off x="3657600" y="5105400"/>
              <a:ext cx="304800" cy="762000"/>
            </a:xfrm>
            <a:prstGeom prst="straightConnector1">
              <a:avLst/>
            </a:prstGeom>
            <a:ln>
              <a:prstDash val="dash"/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4724400" y="3048000"/>
              <a:ext cx="394306" cy="76200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 flipV="1">
              <a:off x="3124200" y="3124200"/>
              <a:ext cx="1600200" cy="68580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962400" y="5728032"/>
              <a:ext cx="2545780" cy="356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Surface </a:t>
              </a:r>
              <a:r>
                <a:rPr lang="en-US" sz="1400" b="1" dirty="0">
                  <a:solidFill>
                    <a:srgbClr val="FF0000"/>
                  </a:solidFill>
                </a:rPr>
                <a:t>reflectance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 flipV="1">
              <a:off x="3048000" y="3200400"/>
              <a:ext cx="609600" cy="129540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181601" y="3429000"/>
              <a:ext cx="1845140" cy="854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Aerosols</a:t>
              </a:r>
            </a:p>
            <a:p>
              <a:r>
                <a:rPr lang="en-US" sz="1400" dirty="0">
                  <a:solidFill>
                    <a:srgbClr val="FF0000"/>
                  </a:solidFill>
                </a:rPr>
                <a:t>(</a:t>
              </a:r>
              <a:r>
                <a:rPr lang="en-US" sz="1400" b="1" dirty="0">
                  <a:solidFill>
                    <a:srgbClr val="FF0000"/>
                  </a:solidFill>
                </a:rPr>
                <a:t>absorption </a:t>
              </a:r>
              <a:r>
                <a:rPr lang="en-US" sz="1400" dirty="0">
                  <a:solidFill>
                    <a:srgbClr val="FF0000"/>
                  </a:solidFill>
                </a:rPr>
                <a:t>and </a:t>
              </a:r>
              <a:r>
                <a:rPr lang="en-US" sz="1400" b="1" dirty="0">
                  <a:solidFill>
                    <a:srgbClr val="FF0000"/>
                  </a:solidFill>
                </a:rPr>
                <a:t>scattering</a:t>
              </a:r>
              <a:r>
                <a:rPr lang="en-US" sz="1400" dirty="0">
                  <a:solidFill>
                    <a:srgbClr val="FF0000"/>
                  </a:solidFill>
                </a:rPr>
                <a:t>)</a:t>
              </a: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76" y="2240484"/>
            <a:ext cx="4255637" cy="178409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634817" y="4024578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Spherical albedo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63705" y="1926038"/>
            <a:ext cx="2683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Transmittance due to scattering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51635" y="3923070"/>
            <a:ext cx="124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Path reflectance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44434" y="1959912"/>
            <a:ext cx="124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Surface reflectance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02219" y="1959912"/>
            <a:ext cx="1248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Gas absorption 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558026" y="2529299"/>
            <a:ext cx="0" cy="290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971767" y="2529299"/>
            <a:ext cx="61003" cy="2029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13326" y="3684261"/>
            <a:ext cx="154732" cy="420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407245" y="3447270"/>
            <a:ext cx="0" cy="3689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Left Brace 35"/>
          <p:cNvSpPr/>
          <p:nvPr/>
        </p:nvSpPr>
        <p:spPr>
          <a:xfrm rot="16200000" flipH="1">
            <a:off x="3770623" y="2036616"/>
            <a:ext cx="315618" cy="77110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0000"/>
              </a:solidFill>
            </a:endParaRPr>
          </a:p>
        </p:txBody>
      </p:sp>
      <p:sp>
        <p:nvSpPr>
          <p:cNvPr id="37" name="Title 3"/>
          <p:cNvSpPr txBox="1">
            <a:spLocks/>
          </p:cNvSpPr>
          <p:nvPr/>
        </p:nvSpPr>
        <p:spPr>
          <a:xfrm>
            <a:off x="6842479" y="1470438"/>
            <a:ext cx="22329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[</a:t>
            </a:r>
            <a:r>
              <a:rPr lang="en-US" sz="1600" dirty="0" err="1">
                <a:latin typeface="+mn-lt"/>
              </a:rPr>
              <a:t>Tanre</a:t>
            </a:r>
            <a:r>
              <a:rPr lang="en-US" sz="1600" dirty="0">
                <a:latin typeface="+mn-lt"/>
              </a:rPr>
              <a:t> et al., 1990;</a:t>
            </a:r>
          </a:p>
          <a:p>
            <a:r>
              <a:rPr lang="en-US" sz="1600" dirty="0">
                <a:latin typeface="+mn-lt"/>
              </a:rPr>
              <a:t>Gao et al., 1993; Thompson et al., 2015]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772FB-C5C3-024C-9841-FBF2E78AD3BA}"/>
              </a:ext>
            </a:extLst>
          </p:cNvPr>
          <p:cNvSpPr txBox="1"/>
          <p:nvPr/>
        </p:nvSpPr>
        <p:spPr>
          <a:xfrm>
            <a:off x="573932" y="1060315"/>
            <a:ext cx="7870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Lambertian surface, the TOA reflectance can be written using the following relationship.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F1992B-6BB3-D04B-A35A-2C371DFC8C11}"/>
              </a:ext>
            </a:extLst>
          </p:cNvPr>
          <p:cNvSpPr txBox="1"/>
          <p:nvPr/>
        </p:nvSpPr>
        <p:spPr>
          <a:xfrm>
            <a:off x="573933" y="4765364"/>
            <a:ext cx="39980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coefficients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r>
              <a:rPr lang="en-US" dirty="0"/>
              <a:t>, </a:t>
            </a:r>
            <a:r>
              <a:rPr lang="en-US" dirty="0" err="1"/>
              <a:t>T</a:t>
            </a:r>
            <a:r>
              <a:rPr lang="en-US" baseline="-25000" dirty="0" err="1"/>
              <a:t>d</a:t>
            </a:r>
            <a:r>
              <a:rPr lang="en-US" dirty="0" err="1"/>
              <a:t>T</a:t>
            </a:r>
            <a:r>
              <a:rPr lang="en-US" baseline="-25000" dirty="0" err="1"/>
              <a:t>U</a:t>
            </a:r>
            <a:r>
              <a:rPr lang="en-US" dirty="0"/>
              <a:t>, r</a:t>
            </a:r>
            <a:r>
              <a:rPr lang="en-US" baseline="-25000" dirty="0"/>
              <a:t>a</a:t>
            </a:r>
            <a:r>
              <a:rPr lang="en-US" dirty="0"/>
              <a:t> and s can be calculated using </a:t>
            </a:r>
            <a:r>
              <a:rPr lang="en-US" b="1" dirty="0"/>
              <a:t>Radiative Transfer Models (RTMs) </a:t>
            </a:r>
            <a:r>
              <a:rPr lang="en-US" dirty="0"/>
              <a:t>like MODTRAN, </a:t>
            </a:r>
            <a:r>
              <a:rPr lang="en-US" dirty="0" err="1"/>
              <a:t>LibRadTran</a:t>
            </a:r>
            <a:r>
              <a:rPr lang="en-US" dirty="0"/>
              <a:t>, 6SV, et cetera. </a:t>
            </a:r>
          </a:p>
        </p:txBody>
      </p:sp>
    </p:spTree>
    <p:extLst>
      <p:ext uri="{BB962C8B-B14F-4D97-AF65-F5344CB8AC3E}">
        <p14:creationId xmlns:p14="http://schemas.microsoft.com/office/powerpoint/2010/main" val="2367888735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714</TotalTime>
  <Words>1488</Words>
  <Application>Microsoft Macintosh PowerPoint</Application>
  <PresentationFormat>On-screen Show (4:3)</PresentationFormat>
  <Paragraphs>174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Cambria Math</vt:lpstr>
      <vt:lpstr>NASA-JPL White Templates</vt:lpstr>
      <vt:lpstr>PowerPoint Presentation</vt:lpstr>
      <vt:lpstr>PowerPoint Presentation</vt:lpstr>
      <vt:lpstr>Spectral Surface Reflectance</vt:lpstr>
      <vt:lpstr>Spectral Surface Reflectance</vt:lpstr>
      <vt:lpstr>Atmospheric correction</vt:lpstr>
      <vt:lpstr>Atmospheric models</vt:lpstr>
      <vt:lpstr>Top of Atmosphere (TOA) reflectance</vt:lpstr>
      <vt:lpstr>Estimating “band depths”</vt:lpstr>
      <vt:lpstr>Decoupled RTM approximation</vt:lpstr>
      <vt:lpstr>“Classic” atmospheric correction </vt:lpstr>
      <vt:lpstr>“Classic” atmospheric correction </vt:lpstr>
      <vt:lpstr>“Classic” atmospheric correction </vt:lpstr>
      <vt:lpstr>“Classic” atmospheric correction </vt:lpstr>
      <vt:lpstr>Validating atmospheric correction  </vt:lpstr>
      <vt:lpstr>Beyond Lambertian surfaces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78</cp:revision>
  <cp:lastPrinted>2014-07-14T23:49:38Z</cp:lastPrinted>
  <dcterms:created xsi:type="dcterms:W3CDTF">2019-07-06T21:56:51Z</dcterms:created>
  <dcterms:modified xsi:type="dcterms:W3CDTF">2020-02-13T17:03:31Z</dcterms:modified>
</cp:coreProperties>
</file>